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water-cycle.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Every Drop You Drink Is Recycled Dinosaur Water</a:t>
            </a:r>
          </a:p>
          <a:p>
            <a:pPr algn="ctr">
              <a:defRPr sz="1500" i="1">
                <a:solidFill>
                  <a:srgbClr val="1A1A2E"/>
                </a:solidFill>
              </a:defRPr>
            </a:pPr>
            <a:r>
              <a:t>The Never-Ending Journey of Water on Earth</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MS-ESS2-4</a:t>
            </a:r>
          </a:p>
          <a:p>
            <a:pPr algn="r">
              <a:defRPr sz="1200">
                <a:solidFill>
                  <a:srgbClr val="1A1A2E"/>
                </a:solidFill>
              </a:defRPr>
            </a:pPr>
            <a:r>
              <a:t>7th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solar energy drives the water cycle through evaporation and condensation</a:t>
            </a:r>
          </a:p>
          <a:p>
            <a:pPr>
              <a:spcBef>
                <a:spcPts val="800"/>
              </a:spcBef>
              <a:defRPr sz="1600">
                <a:solidFill>
                  <a:srgbClr val="1A1A2E"/>
                </a:solidFill>
              </a:defRPr>
            </a:pPr>
            <a:r>
              <a:t>  *  Explain the role of gravity in precipitation and groundwater flow</a:t>
            </a:r>
          </a:p>
          <a:p>
            <a:pPr>
              <a:spcBef>
                <a:spcPts val="800"/>
              </a:spcBef>
              <a:defRPr sz="1600">
                <a:solidFill>
                  <a:srgbClr val="1A1A2E"/>
                </a:solidFill>
              </a:defRPr>
            </a:pPr>
            <a:r>
              <a:t>  *  Predict how changing temperature affects water cycle rates and patterns</a:t>
            </a:r>
          </a:p>
          <a:p>
            <a:pPr>
              <a:spcBef>
                <a:spcPts val="800"/>
              </a:spcBef>
              <a:defRPr sz="1600">
                <a:solidFill>
                  <a:srgbClr val="1A1A2E"/>
                </a:solidFill>
              </a:defRPr>
            </a:pPr>
            <a:r>
              <a:t>  *  Trace water through all phases and reservoirs in Earth's system</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Evaporation</a:t>
            </a:r>
          </a:p>
          <a:p>
            <a:pPr>
              <a:defRPr sz="1300" i="1">
                <a:solidFill>
                  <a:srgbClr val="1A1A2E"/>
                </a:solidFill>
              </a:defRPr>
            </a:pPr>
            <a:r>
              <a:t>     When liquid water absorbs heat energy and transforms into water vapor gas</a:t>
            </a:r>
          </a:p>
          <a:p>
            <a:pPr>
              <a:spcBef>
                <a:spcPts val="800"/>
              </a:spcBef>
              <a:defRPr sz="1500" b="1">
                <a:solidFill>
                  <a:srgbClr val="0D1B2A"/>
                </a:solidFill>
              </a:defRPr>
            </a:pPr>
            <a:r>
              <a:t>  Condensation</a:t>
            </a:r>
          </a:p>
          <a:p>
            <a:pPr>
              <a:defRPr sz="1300" i="1">
                <a:solidFill>
                  <a:srgbClr val="1A1A2E"/>
                </a:solidFill>
              </a:defRPr>
            </a:pPr>
            <a:r>
              <a:t>     When water vapor cools and transforms back into liquid water droplets, forming clouds</a:t>
            </a:r>
          </a:p>
          <a:p>
            <a:pPr>
              <a:spcBef>
                <a:spcPts val="800"/>
              </a:spcBef>
              <a:defRPr sz="1500" b="1">
                <a:solidFill>
                  <a:srgbClr val="0D1B2A"/>
                </a:solidFill>
              </a:defRPr>
            </a:pPr>
            <a:r>
              <a:t>  Transpiration</a:t>
            </a:r>
          </a:p>
          <a:p>
            <a:pPr>
              <a:defRPr sz="1300" i="1">
                <a:solidFill>
                  <a:srgbClr val="1A1A2E"/>
                </a:solidFill>
              </a:defRPr>
            </a:pPr>
            <a:r>
              <a:t>     When plants release water vapor through tiny pores in their leaves</a:t>
            </a:r>
          </a:p>
          <a:p>
            <a:pPr>
              <a:spcBef>
                <a:spcPts val="800"/>
              </a:spcBef>
              <a:defRPr sz="1500" b="1">
                <a:solidFill>
                  <a:srgbClr val="0D1B2A"/>
                </a:solidFill>
              </a:defRPr>
            </a:pPr>
            <a:r>
              <a:t>  Watershed</a:t>
            </a:r>
          </a:p>
          <a:p>
            <a:pPr>
              <a:defRPr sz="1300" i="1">
                <a:solidFill>
                  <a:srgbClr val="1A1A2E"/>
                </a:solidFill>
              </a:defRPr>
            </a:pPr>
            <a:r>
              <a:t>     An area of land where all water drains to a common outlet like a river, lake, or ocean</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doesn't Earth ever run out of water if we use billions of gallons every day?</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The Never-Ending Journey of Water on Earth. Today we'll build a MODEL to discover the answer!</a:t>
            </a:r>
          </a:p>
        </p:txBody>
      </p:sp>
      <p:pic>
        <p:nvPicPr>
          <p:cNvPr id="8" name="Picture 7" descr="landscape-water.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water.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Solar Energy</a:t>
            </a:r>
          </a:p>
          <a:p>
            <a:pPr>
              <a:spcBef>
                <a:spcPts val="600"/>
              </a:spcBef>
              <a:defRPr sz="1600"/>
            </a:pPr>
            <a:r>
              <a:t>     *  Ground Temperature</a:t>
            </a:r>
          </a:p>
          <a:p>
            <a:pPr>
              <a:spcBef>
                <a:spcPts val="600"/>
              </a:spcBef>
              <a:defRPr sz="1600"/>
            </a:pPr>
            <a:r>
              <a:t>     *  Evaporation Rate</a:t>
            </a:r>
          </a:p>
          <a:p>
            <a:pPr>
              <a:spcBef>
                <a:spcPts val="600"/>
              </a:spcBef>
              <a:defRPr sz="1600"/>
            </a:pPr>
            <a:r>
              <a:t>     *  Precipitation Rate</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water.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solar energy increases dramatically (like during summer), what happens to the evaporation rate — and does more evaporation always mean more precipitation in the same area?</a:t>
            </a:r>
          </a:p>
        </p:txBody>
      </p:sp>
      <p:pic>
        <p:nvPicPr>
          <p:cNvPr id="8" name="Picture 7" descr="discussion-water.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Summer Heat Wave</a:t>
            </a:r>
          </a:p>
          <a:p>
            <a:pPr>
              <a:defRPr sz="1400"/>
            </a:pPr>
            <a:r>
              <a:t>     Set Solar Energy and Ground Temperature to maximum and observe water cycle rates</a:t>
            </a:r>
          </a:p>
          <a:p>
            <a:pPr>
              <a:spcBef>
                <a:spcPts val="1200"/>
              </a:spcBef>
              <a:defRPr sz="1600" b="1"/>
            </a:pPr>
            <a:r>
              <a:t>Winter Freeze</a:t>
            </a:r>
          </a:p>
          <a:p>
            <a:pPr>
              <a:defRPr sz="1400"/>
            </a:pPr>
            <a:r>
              <a:t>     Lock Ground Temperature to near-freezing and observe how the cycle slows</a:t>
            </a:r>
          </a:p>
          <a:p>
            <a:pPr>
              <a:spcBef>
                <a:spcPts val="1200"/>
              </a:spcBef>
              <a:defRPr sz="1600" b="1"/>
            </a:pPr>
            <a:r>
              <a:t>Normal Conditions</a:t>
            </a:r>
          </a:p>
          <a:p>
            <a:pPr>
              <a:defRPr sz="1400"/>
            </a:pPr>
            <a:r>
              <a:t>     Set moderate values for both inputs and observe the balanced cycle</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The Sun is the engine of the water cycle — without solar energy, water wouldn't evaporate</a:t>
            </a:r>
          </a:p>
          <a:p>
            <a:pPr>
              <a:spcBef>
                <a:spcPts val="1000"/>
              </a:spcBef>
              <a:defRPr sz="1500">
                <a:solidFill>
                  <a:srgbClr val="1A1A2E"/>
                </a:solidFill>
              </a:defRPr>
            </a:pPr>
            <a:r>
              <a:t>  *  Gravity pulls precipitation back to Earth and drives groundwater flow downhill</a:t>
            </a:r>
          </a:p>
          <a:p>
            <a:pPr>
              <a:spcBef>
                <a:spcPts val="1000"/>
              </a:spcBef>
              <a:defRPr sz="1500">
                <a:solidFill>
                  <a:srgbClr val="1A1A2E"/>
                </a:solidFill>
              </a:defRPr>
            </a:pPr>
            <a:r>
              <a:t>  *  The same water molecules have been cycling through Earth's systems for billions of years</a:t>
            </a:r>
          </a:p>
          <a:p>
            <a:pPr>
              <a:spcBef>
                <a:spcPts val="1000"/>
              </a:spcBef>
              <a:defRPr sz="1500">
                <a:solidFill>
                  <a:srgbClr val="1A1A2E"/>
                </a:solidFill>
              </a:defRPr>
            </a:pPr>
            <a:r>
              <a:t>  *  Temperature controls the SPEED of the cycle — hotter conditions accelerate it</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Earth never runs out of water because it's continuously RECYCLED. Solar energy evaporates water from oceans and lakes, wind carries it as clouds, gravity pulls it back as rain, and it flows back to the ocean. The same water has been cycling for 4.5 billion years — every drop you drink was once a dinosaur's drink!</a:t>
            </a:r>
          </a:p>
        </p:txBody>
      </p:sp>
      <p:pic>
        <p:nvPicPr>
          <p:cNvPr id="8" name="Picture 7" descr="cover-water-cycle.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Water Purification System</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Engineer a portable water purification system using your understanding of the water cycle — specifically evaporation and condensation — to make dirty water drinkable.</a:t>
            </a:r>
          </a:p>
          <a:p>
            <a:br/>
            <a:pPr>
              <a:spcBef>
                <a:spcPts val="1000"/>
              </a:spcBef>
              <a:defRPr sz="1600" b="1">
                <a:solidFill>
                  <a:srgbClr val="1A4780"/>
                </a:solidFill>
              </a:defRPr>
            </a:pPr>
            <a:r>
              <a:t>The Challenge:</a:t>
            </a:r>
          </a:p>
          <a:p>
            <a:pPr>
              <a:defRPr sz="1400"/>
            </a:pPr>
            <a:r>
              <a:t>After a natural disaster, clean water supplies are contaminated. Your engineering team must design a solar-powered water purification system using water cycle principles to provide clean drinking water.</a:t>
            </a:r>
          </a:p>
          <a:p>
            <a:br/>
            <a:pPr>
              <a:spcBef>
                <a:spcPts val="1000"/>
              </a:spcBef>
              <a:defRPr sz="1600" b="1">
                <a:solidFill>
                  <a:srgbClr val="1A4780"/>
                </a:solidFill>
              </a:defRPr>
            </a:pPr>
            <a:r>
              <a:t>Think Like an Engineer:</a:t>
            </a:r>
          </a:p>
          <a:p>
            <a:pPr>
              <a:spcBef>
                <a:spcPts val="400"/>
              </a:spcBef>
              <a:defRPr sz="1300"/>
            </a:pPr>
            <a:r>
              <a:t>     *  How can you use evaporation and condensation to separate clean water from contaminants?</a:t>
            </a:r>
          </a:p>
          <a:p>
            <a:pPr>
              <a:spcBef>
                <a:spcPts val="400"/>
              </a:spcBef>
              <a:defRPr sz="1300"/>
            </a:pPr>
            <a:r>
              <a:t>     *  What role does solar energy play in your purification system?</a:t>
            </a:r>
          </a:p>
          <a:p>
            <a:pPr>
              <a:spcBef>
                <a:spcPts val="400"/>
              </a:spcBef>
              <a:defRPr sz="1300"/>
            </a:pPr>
            <a:r>
              <a:t>     *  How would you scale your design to produce enough water for a family?</a:t>
            </a:r>
          </a:p>
        </p:txBody>
      </p:sp>
      <p:pic>
        <p:nvPicPr>
          <p:cNvPr id="7" name="Picture 6" descr="stem-water-purification.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Hydrologists study the movement, distribution, and quality of water on Earth. They work for government agencies, environmental firms, and water utilities, earning $65,000–$110,000/year.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